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sldIdLst>
    <p:sldId id="256" r:id="rId2"/>
  </p:sldIdLst>
  <p:sldSz cx="27432000" cy="18288000"/>
  <p:notesSz cx="6716713" cy="923925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28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272090" algn="l" rtl="0" eaLnBrk="0" fontAlgn="base" hangingPunct="0">
      <a:spcBef>
        <a:spcPct val="0"/>
      </a:spcBef>
      <a:spcAft>
        <a:spcPct val="0"/>
      </a:spcAft>
      <a:defRPr sz="1428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544181" algn="l" rtl="0" eaLnBrk="0" fontAlgn="base" hangingPunct="0">
      <a:spcBef>
        <a:spcPct val="0"/>
      </a:spcBef>
      <a:spcAft>
        <a:spcPct val="0"/>
      </a:spcAft>
      <a:defRPr sz="1428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816272" algn="l" rtl="0" eaLnBrk="0" fontAlgn="base" hangingPunct="0">
      <a:spcBef>
        <a:spcPct val="0"/>
      </a:spcBef>
      <a:spcAft>
        <a:spcPct val="0"/>
      </a:spcAft>
      <a:defRPr sz="1428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088362" algn="l" rtl="0" eaLnBrk="0" fontAlgn="base" hangingPunct="0">
      <a:spcBef>
        <a:spcPct val="0"/>
      </a:spcBef>
      <a:spcAft>
        <a:spcPct val="0"/>
      </a:spcAft>
      <a:defRPr sz="1428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1360453" algn="l" defTabSz="544181" rtl="0" eaLnBrk="1" latinLnBrk="0" hangingPunct="1">
      <a:defRPr sz="1428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1632544" algn="l" defTabSz="544181" rtl="0" eaLnBrk="1" latinLnBrk="0" hangingPunct="1">
      <a:defRPr sz="1428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1904634" algn="l" defTabSz="544181" rtl="0" eaLnBrk="1" latinLnBrk="0" hangingPunct="1">
      <a:defRPr sz="1428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2176726" algn="l" defTabSz="544181" rtl="0" eaLnBrk="1" latinLnBrk="0" hangingPunct="1">
      <a:defRPr sz="1428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67" userDrawn="1">
          <p15:clr>
            <a:srgbClr val="A4A3A4"/>
          </p15:clr>
        </p15:guide>
        <p15:guide id="2" pos="84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10">
          <p15:clr>
            <a:srgbClr val="A4A3A4"/>
          </p15:clr>
        </p15:guide>
        <p15:guide id="2" pos="211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0000"/>
    <a:srgbClr val="919191"/>
    <a:srgbClr val="990000"/>
    <a:srgbClr val="FCEBED"/>
    <a:srgbClr val="FCC5C5"/>
    <a:srgbClr val="FFF6F0"/>
    <a:srgbClr val="860000"/>
    <a:srgbClr val="663300"/>
    <a:srgbClr val="EAEAEA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854" autoAdjust="0"/>
    <p:restoredTop sz="50000" autoAdjust="0"/>
  </p:normalViewPr>
  <p:slideViewPr>
    <p:cSldViewPr>
      <p:cViewPr>
        <p:scale>
          <a:sx n="38" d="100"/>
          <a:sy n="38" d="100"/>
        </p:scale>
        <p:origin x="1296" y="536"/>
      </p:cViewPr>
      <p:guideLst>
        <p:guide orient="horz" pos="6267"/>
        <p:guide pos="84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37" d="100"/>
          <a:sy n="37" d="100"/>
        </p:scale>
        <p:origin x="-1488" y="-84"/>
      </p:cViewPr>
      <p:guideLst>
        <p:guide orient="horz" pos="2910"/>
        <p:guide pos="211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3" tIns="45716" rIns="91433" bIns="45716" numCol="1" anchor="t" anchorCtr="0" compatLnSpc="1">
            <a:prstTxWarp prst="textNoShape">
              <a:avLst/>
            </a:prstTxWarp>
          </a:bodyPr>
          <a:lstStyle>
            <a:lvl1pPr>
              <a:defRPr sz="1200">
                <a:effectLst/>
                <a:latin typeface="Times New Roman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0000" y="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3" tIns="45716" rIns="91433" bIns="45716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ffectLst/>
                <a:latin typeface="Times New Roman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23900" y="685800"/>
            <a:ext cx="5257800" cy="3505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9600"/>
            <a:ext cx="48768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3" tIns="45716" rIns="91433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630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3" tIns="45716" rIns="91433" bIns="45716" numCol="1" anchor="b" anchorCtr="0" compatLnSpc="1">
            <a:prstTxWarp prst="textNoShape">
              <a:avLst/>
            </a:prstTxWarp>
          </a:bodyPr>
          <a:lstStyle>
            <a:lvl1pPr>
              <a:defRPr sz="1200">
                <a:effectLst/>
                <a:latin typeface="Times New Roman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0000" y="87630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3" tIns="45716" rIns="91433" bIns="45716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4C693F42-F135-45F7-BB7B-87B4196664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1137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714" kern="1200">
        <a:solidFill>
          <a:schemeClr val="tx1"/>
        </a:solidFill>
        <a:latin typeface="Times New Roman"/>
        <a:ea typeface="+mn-ea"/>
        <a:cs typeface="+mn-cs"/>
      </a:defRPr>
    </a:lvl1pPr>
    <a:lvl2pPr marL="272090" algn="l" rtl="0" eaLnBrk="0" fontAlgn="base" hangingPunct="0">
      <a:spcBef>
        <a:spcPct val="30000"/>
      </a:spcBef>
      <a:spcAft>
        <a:spcPct val="0"/>
      </a:spcAft>
      <a:defRPr sz="714" kern="1200">
        <a:solidFill>
          <a:schemeClr val="tx1"/>
        </a:solidFill>
        <a:latin typeface="Times New Roman"/>
        <a:ea typeface="+mn-ea"/>
        <a:cs typeface="+mn-cs"/>
      </a:defRPr>
    </a:lvl2pPr>
    <a:lvl3pPr marL="544181" algn="l" rtl="0" eaLnBrk="0" fontAlgn="base" hangingPunct="0">
      <a:spcBef>
        <a:spcPct val="30000"/>
      </a:spcBef>
      <a:spcAft>
        <a:spcPct val="0"/>
      </a:spcAft>
      <a:defRPr sz="714" kern="1200">
        <a:solidFill>
          <a:schemeClr val="tx1"/>
        </a:solidFill>
        <a:latin typeface="Times New Roman"/>
        <a:ea typeface="+mn-ea"/>
        <a:cs typeface="+mn-cs"/>
      </a:defRPr>
    </a:lvl3pPr>
    <a:lvl4pPr marL="816272" algn="l" rtl="0" eaLnBrk="0" fontAlgn="base" hangingPunct="0">
      <a:spcBef>
        <a:spcPct val="30000"/>
      </a:spcBef>
      <a:spcAft>
        <a:spcPct val="0"/>
      </a:spcAft>
      <a:defRPr sz="714" kern="1200">
        <a:solidFill>
          <a:schemeClr val="tx1"/>
        </a:solidFill>
        <a:latin typeface="Times New Roman"/>
        <a:ea typeface="+mn-ea"/>
        <a:cs typeface="+mn-cs"/>
      </a:defRPr>
    </a:lvl4pPr>
    <a:lvl5pPr marL="1088362" algn="l" rtl="0" eaLnBrk="0" fontAlgn="base" hangingPunct="0">
      <a:spcBef>
        <a:spcPct val="30000"/>
      </a:spcBef>
      <a:spcAft>
        <a:spcPct val="0"/>
      </a:spcAft>
      <a:defRPr sz="714" kern="1200">
        <a:solidFill>
          <a:schemeClr val="tx1"/>
        </a:solidFill>
        <a:latin typeface="Times New Roman"/>
        <a:ea typeface="+mn-ea"/>
        <a:cs typeface="+mn-cs"/>
      </a:defRPr>
    </a:lvl5pPr>
    <a:lvl6pPr marL="1360453" algn="l" defTabSz="544181" rtl="0" eaLnBrk="1" latinLnBrk="0" hangingPunct="1">
      <a:defRPr sz="714" kern="1200">
        <a:solidFill>
          <a:schemeClr val="tx1"/>
        </a:solidFill>
        <a:latin typeface="+mn-lt"/>
        <a:ea typeface="+mn-ea"/>
        <a:cs typeface="+mn-cs"/>
      </a:defRPr>
    </a:lvl6pPr>
    <a:lvl7pPr marL="1632544" algn="l" defTabSz="544181" rtl="0" eaLnBrk="1" latinLnBrk="0" hangingPunct="1">
      <a:defRPr sz="714" kern="1200">
        <a:solidFill>
          <a:schemeClr val="tx1"/>
        </a:solidFill>
        <a:latin typeface="+mn-lt"/>
        <a:ea typeface="+mn-ea"/>
        <a:cs typeface="+mn-cs"/>
      </a:defRPr>
    </a:lvl7pPr>
    <a:lvl8pPr marL="1904634" algn="l" defTabSz="544181" rtl="0" eaLnBrk="1" latinLnBrk="0" hangingPunct="1">
      <a:defRPr sz="714" kern="1200">
        <a:solidFill>
          <a:schemeClr val="tx1"/>
        </a:solidFill>
        <a:latin typeface="+mn-lt"/>
        <a:ea typeface="+mn-ea"/>
        <a:cs typeface="+mn-cs"/>
      </a:defRPr>
    </a:lvl8pPr>
    <a:lvl9pPr marL="2176726" algn="l" defTabSz="544181" rtl="0" eaLnBrk="1" latinLnBrk="0" hangingPunct="1">
      <a:defRPr sz="7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23900" y="685800"/>
            <a:ext cx="5257800" cy="3505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C693F42-F135-45F7-BB7B-87B419666491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0779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797" y="5681487"/>
            <a:ext cx="23316406" cy="39193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604" y="10362848"/>
            <a:ext cx="19202797" cy="4674306"/>
          </a:xfrm>
        </p:spPr>
        <p:txBody>
          <a:bodyPr/>
          <a:lstStyle>
            <a:lvl1pPr marL="0" indent="0" algn="ctr">
              <a:buNone/>
              <a:defRPr/>
            </a:lvl1pPr>
            <a:lvl2pPr marL="254040" indent="0" algn="ctr">
              <a:buNone/>
              <a:defRPr/>
            </a:lvl2pPr>
            <a:lvl3pPr marL="508082" indent="0" algn="ctr">
              <a:buNone/>
              <a:defRPr/>
            </a:lvl3pPr>
            <a:lvl4pPr marL="762122" indent="0" algn="ctr">
              <a:buNone/>
              <a:defRPr/>
            </a:lvl4pPr>
            <a:lvl5pPr marL="1016162" indent="0" algn="ctr">
              <a:buNone/>
              <a:defRPr/>
            </a:lvl5pPr>
            <a:lvl6pPr marL="1270204" indent="0" algn="ctr">
              <a:buNone/>
              <a:defRPr/>
            </a:lvl6pPr>
            <a:lvl7pPr marL="1524244" indent="0" algn="ctr">
              <a:buNone/>
              <a:defRPr/>
            </a:lvl7pPr>
            <a:lvl8pPr marL="1778284" indent="0" algn="ctr">
              <a:buNone/>
              <a:defRPr/>
            </a:lvl8pPr>
            <a:lvl9pPr marL="2032325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D5221C-C1CA-41D2-B84C-BF8AB431319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0131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F7458C-4860-435D-8380-F7E158FF95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3348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546095" y="1624542"/>
            <a:ext cx="5829102" cy="146314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56807" y="1624542"/>
            <a:ext cx="17394039" cy="1463145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CED081-674E-432C-8EB0-97BB48C4640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2153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371F3F-4CB2-4B89-9463-CC54EFA744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64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7" y="11751912"/>
            <a:ext cx="23317399" cy="3631847"/>
          </a:xfrm>
        </p:spPr>
        <p:txBody>
          <a:bodyPr anchor="t"/>
          <a:lstStyle>
            <a:lvl1pPr algn="l">
              <a:defRPr sz="2222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7" y="7751410"/>
            <a:ext cx="23317399" cy="4000500"/>
          </a:xfrm>
        </p:spPr>
        <p:txBody>
          <a:bodyPr anchor="b"/>
          <a:lstStyle>
            <a:lvl1pPr marL="0" indent="0">
              <a:buNone/>
              <a:defRPr sz="1111"/>
            </a:lvl1pPr>
            <a:lvl2pPr marL="254040" indent="0">
              <a:buNone/>
              <a:defRPr sz="1000"/>
            </a:lvl2pPr>
            <a:lvl3pPr marL="508082" indent="0">
              <a:buNone/>
              <a:defRPr sz="889"/>
            </a:lvl3pPr>
            <a:lvl4pPr marL="762122" indent="0">
              <a:buNone/>
              <a:defRPr sz="778"/>
            </a:lvl4pPr>
            <a:lvl5pPr marL="1016162" indent="0">
              <a:buNone/>
              <a:defRPr sz="778"/>
            </a:lvl5pPr>
            <a:lvl6pPr marL="1270204" indent="0">
              <a:buNone/>
              <a:defRPr sz="778"/>
            </a:lvl6pPr>
            <a:lvl7pPr marL="1524244" indent="0">
              <a:buNone/>
              <a:defRPr sz="778"/>
            </a:lvl7pPr>
            <a:lvl8pPr marL="1778284" indent="0">
              <a:buNone/>
              <a:defRPr sz="778"/>
            </a:lvl8pPr>
            <a:lvl9pPr marL="2032325" indent="0">
              <a:buNone/>
              <a:defRPr sz="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93B84E-27A1-4EDE-8E36-FE4C2E54BC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30884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56805" y="5285495"/>
            <a:ext cx="11611570" cy="10970507"/>
          </a:xfrm>
        </p:spPr>
        <p:txBody>
          <a:bodyPr/>
          <a:lstStyle>
            <a:lvl1pPr>
              <a:defRPr sz="1556"/>
            </a:lvl1pPr>
            <a:lvl2pPr>
              <a:defRPr sz="1333"/>
            </a:lvl2pPr>
            <a:lvl3pPr>
              <a:defRPr sz="1111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63626" y="5285495"/>
            <a:ext cx="11611571" cy="10970507"/>
          </a:xfrm>
        </p:spPr>
        <p:txBody>
          <a:bodyPr/>
          <a:lstStyle>
            <a:lvl1pPr>
              <a:defRPr sz="1556"/>
            </a:lvl1pPr>
            <a:lvl2pPr>
              <a:defRPr sz="1333"/>
            </a:lvl2pPr>
            <a:lvl3pPr>
              <a:defRPr sz="1111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82E04C-101E-4F0D-81E3-DC88FFA0285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2145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03" y="732014"/>
            <a:ext cx="24689594" cy="3048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205" y="4093987"/>
            <a:ext cx="12120563" cy="1705681"/>
          </a:xfrm>
        </p:spPr>
        <p:txBody>
          <a:bodyPr anchor="b"/>
          <a:lstStyle>
            <a:lvl1pPr marL="0" indent="0">
              <a:buNone/>
              <a:defRPr sz="1333" b="1"/>
            </a:lvl1pPr>
            <a:lvl2pPr marL="254040" indent="0">
              <a:buNone/>
              <a:defRPr sz="1111" b="1"/>
            </a:lvl2pPr>
            <a:lvl3pPr marL="508082" indent="0">
              <a:buNone/>
              <a:defRPr sz="1000" b="1"/>
            </a:lvl3pPr>
            <a:lvl4pPr marL="762122" indent="0">
              <a:buNone/>
              <a:defRPr sz="889" b="1"/>
            </a:lvl4pPr>
            <a:lvl5pPr marL="1016162" indent="0">
              <a:buNone/>
              <a:defRPr sz="889" b="1"/>
            </a:lvl5pPr>
            <a:lvl6pPr marL="1270204" indent="0">
              <a:buNone/>
              <a:defRPr sz="889" b="1"/>
            </a:lvl6pPr>
            <a:lvl7pPr marL="1524244" indent="0">
              <a:buNone/>
              <a:defRPr sz="889" b="1"/>
            </a:lvl7pPr>
            <a:lvl8pPr marL="1778284" indent="0">
              <a:buNone/>
              <a:defRPr sz="889" b="1"/>
            </a:lvl8pPr>
            <a:lvl9pPr marL="2032325" indent="0">
              <a:buNone/>
              <a:defRPr sz="88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205" y="5799667"/>
            <a:ext cx="12120563" cy="10536591"/>
          </a:xfrm>
        </p:spPr>
        <p:txBody>
          <a:bodyPr/>
          <a:lstStyle>
            <a:lvl1pPr>
              <a:defRPr sz="1333"/>
            </a:lvl1pPr>
            <a:lvl2pPr>
              <a:defRPr sz="1111"/>
            </a:lvl2pPr>
            <a:lvl3pPr>
              <a:defRPr sz="1000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276" y="4093987"/>
            <a:ext cx="12125523" cy="1705681"/>
          </a:xfrm>
        </p:spPr>
        <p:txBody>
          <a:bodyPr anchor="b"/>
          <a:lstStyle>
            <a:lvl1pPr marL="0" indent="0">
              <a:buNone/>
              <a:defRPr sz="1333" b="1"/>
            </a:lvl1pPr>
            <a:lvl2pPr marL="254040" indent="0">
              <a:buNone/>
              <a:defRPr sz="1111" b="1"/>
            </a:lvl2pPr>
            <a:lvl3pPr marL="508082" indent="0">
              <a:buNone/>
              <a:defRPr sz="1000" b="1"/>
            </a:lvl3pPr>
            <a:lvl4pPr marL="762122" indent="0">
              <a:buNone/>
              <a:defRPr sz="889" b="1"/>
            </a:lvl4pPr>
            <a:lvl5pPr marL="1016162" indent="0">
              <a:buNone/>
              <a:defRPr sz="889" b="1"/>
            </a:lvl5pPr>
            <a:lvl6pPr marL="1270204" indent="0">
              <a:buNone/>
              <a:defRPr sz="889" b="1"/>
            </a:lvl6pPr>
            <a:lvl7pPr marL="1524244" indent="0">
              <a:buNone/>
              <a:defRPr sz="889" b="1"/>
            </a:lvl7pPr>
            <a:lvl8pPr marL="1778284" indent="0">
              <a:buNone/>
              <a:defRPr sz="889" b="1"/>
            </a:lvl8pPr>
            <a:lvl9pPr marL="2032325" indent="0">
              <a:buNone/>
              <a:defRPr sz="88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276" y="5799667"/>
            <a:ext cx="12125523" cy="10536591"/>
          </a:xfrm>
        </p:spPr>
        <p:txBody>
          <a:bodyPr/>
          <a:lstStyle>
            <a:lvl1pPr>
              <a:defRPr sz="1333"/>
            </a:lvl1pPr>
            <a:lvl2pPr>
              <a:defRPr sz="1111"/>
            </a:lvl2pPr>
            <a:lvl3pPr>
              <a:defRPr sz="1000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4D8C30-E4BE-4228-826B-1EE4A79B632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1981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0BCA89-467E-4933-9EAE-43B4DBC4CE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4388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AE18ED-B701-404B-862B-0FEFF01BECF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7487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04" y="728487"/>
            <a:ext cx="9024938" cy="3098271"/>
          </a:xfrm>
        </p:spPr>
        <p:txBody>
          <a:bodyPr anchor="b"/>
          <a:lstStyle>
            <a:lvl1pPr algn="l">
              <a:defRPr sz="111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547" y="728487"/>
            <a:ext cx="15335250" cy="15607771"/>
          </a:xfrm>
        </p:spPr>
        <p:txBody>
          <a:bodyPr/>
          <a:lstStyle>
            <a:lvl1pPr>
              <a:defRPr sz="1778"/>
            </a:lvl1pPr>
            <a:lvl2pPr>
              <a:defRPr sz="1556"/>
            </a:lvl2pPr>
            <a:lvl3pPr>
              <a:defRPr sz="1333"/>
            </a:lvl3pPr>
            <a:lvl4pPr>
              <a:defRPr sz="1111"/>
            </a:lvl4pPr>
            <a:lvl5pPr>
              <a:defRPr sz="1111"/>
            </a:lvl5pPr>
            <a:lvl6pPr>
              <a:defRPr sz="1111"/>
            </a:lvl6pPr>
            <a:lvl7pPr>
              <a:defRPr sz="1111"/>
            </a:lvl7pPr>
            <a:lvl8pPr>
              <a:defRPr sz="1111"/>
            </a:lvl8pPr>
            <a:lvl9pPr>
              <a:defRPr sz="111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204" y="3826757"/>
            <a:ext cx="9024938" cy="12509500"/>
          </a:xfrm>
        </p:spPr>
        <p:txBody>
          <a:bodyPr/>
          <a:lstStyle>
            <a:lvl1pPr marL="0" indent="0">
              <a:buNone/>
              <a:defRPr sz="778"/>
            </a:lvl1pPr>
            <a:lvl2pPr marL="254040" indent="0">
              <a:buNone/>
              <a:defRPr sz="667"/>
            </a:lvl2pPr>
            <a:lvl3pPr marL="508082" indent="0">
              <a:buNone/>
              <a:defRPr sz="556"/>
            </a:lvl3pPr>
            <a:lvl4pPr marL="762122" indent="0">
              <a:buNone/>
              <a:defRPr sz="500"/>
            </a:lvl4pPr>
            <a:lvl5pPr marL="1016162" indent="0">
              <a:buNone/>
              <a:defRPr sz="500"/>
            </a:lvl5pPr>
            <a:lvl6pPr marL="1270204" indent="0">
              <a:buNone/>
              <a:defRPr sz="500"/>
            </a:lvl6pPr>
            <a:lvl7pPr marL="1524244" indent="0">
              <a:buNone/>
              <a:defRPr sz="500"/>
            </a:lvl7pPr>
            <a:lvl8pPr marL="1778284" indent="0">
              <a:buNone/>
              <a:defRPr sz="500"/>
            </a:lvl8pPr>
            <a:lvl9pPr marL="2032325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A5D4FD-3666-46FB-8097-74EA9ABB52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4829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665" y="12801426"/>
            <a:ext cx="16459398" cy="1511653"/>
          </a:xfrm>
        </p:spPr>
        <p:txBody>
          <a:bodyPr anchor="b"/>
          <a:lstStyle>
            <a:lvl1pPr algn="l">
              <a:defRPr sz="111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665" y="1634243"/>
            <a:ext cx="16459398" cy="10972271"/>
          </a:xfrm>
        </p:spPr>
        <p:txBody>
          <a:bodyPr/>
          <a:lstStyle>
            <a:lvl1pPr marL="0" indent="0">
              <a:buNone/>
              <a:defRPr sz="1778"/>
            </a:lvl1pPr>
            <a:lvl2pPr marL="254040" indent="0">
              <a:buNone/>
              <a:defRPr sz="1556"/>
            </a:lvl2pPr>
            <a:lvl3pPr marL="508082" indent="0">
              <a:buNone/>
              <a:defRPr sz="1333"/>
            </a:lvl3pPr>
            <a:lvl4pPr marL="762122" indent="0">
              <a:buNone/>
              <a:defRPr sz="1111"/>
            </a:lvl4pPr>
            <a:lvl5pPr marL="1016162" indent="0">
              <a:buNone/>
              <a:defRPr sz="1111"/>
            </a:lvl5pPr>
            <a:lvl6pPr marL="1270204" indent="0">
              <a:buNone/>
              <a:defRPr sz="1111"/>
            </a:lvl6pPr>
            <a:lvl7pPr marL="1524244" indent="0">
              <a:buNone/>
              <a:defRPr sz="1111"/>
            </a:lvl7pPr>
            <a:lvl8pPr marL="1778284" indent="0">
              <a:buNone/>
              <a:defRPr sz="1111"/>
            </a:lvl8pPr>
            <a:lvl9pPr marL="2032325" indent="0">
              <a:buNone/>
              <a:defRPr sz="1111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665" y="14313077"/>
            <a:ext cx="16459398" cy="2145771"/>
          </a:xfrm>
        </p:spPr>
        <p:txBody>
          <a:bodyPr/>
          <a:lstStyle>
            <a:lvl1pPr marL="0" indent="0">
              <a:buNone/>
              <a:defRPr sz="778"/>
            </a:lvl1pPr>
            <a:lvl2pPr marL="254040" indent="0">
              <a:buNone/>
              <a:defRPr sz="667"/>
            </a:lvl2pPr>
            <a:lvl3pPr marL="508082" indent="0">
              <a:buNone/>
              <a:defRPr sz="556"/>
            </a:lvl3pPr>
            <a:lvl4pPr marL="762122" indent="0">
              <a:buNone/>
              <a:defRPr sz="500"/>
            </a:lvl4pPr>
            <a:lvl5pPr marL="1016162" indent="0">
              <a:buNone/>
              <a:defRPr sz="500"/>
            </a:lvl5pPr>
            <a:lvl6pPr marL="1270204" indent="0">
              <a:buNone/>
              <a:defRPr sz="500"/>
            </a:lvl6pPr>
            <a:lvl7pPr marL="1524244" indent="0">
              <a:buNone/>
              <a:defRPr sz="500"/>
            </a:lvl7pPr>
            <a:lvl8pPr marL="1778284" indent="0">
              <a:buNone/>
              <a:defRPr sz="500"/>
            </a:lvl8pPr>
            <a:lvl9pPr marL="2032325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DCB7FC-E84E-4DB7-B5AB-B02C4F2680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423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6806" y="1624542"/>
            <a:ext cx="23318391" cy="3049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07594" tIns="153799" rIns="307594" bIns="153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056806" y="5285495"/>
            <a:ext cx="23318391" cy="109705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07594" tIns="153799" rIns="307594" bIns="15379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056805" y="16663461"/>
            <a:ext cx="5715000" cy="1217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07594" tIns="153799" rIns="307594" bIns="153799" numCol="1" anchor="t" anchorCtr="0" compatLnSpc="1">
            <a:prstTxWarp prst="textNoShape">
              <a:avLst/>
            </a:prstTxWarp>
          </a:bodyPr>
          <a:lstStyle>
            <a:lvl1pPr>
              <a:defRPr sz="2611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373197" y="16663461"/>
            <a:ext cx="8685609" cy="1217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07594" tIns="153799" rIns="307594" bIns="153799" numCol="1" anchor="t" anchorCtr="0" compatLnSpc="1">
            <a:prstTxWarp prst="textNoShape">
              <a:avLst/>
            </a:prstTxWarp>
          </a:bodyPr>
          <a:lstStyle>
            <a:lvl1pPr algn="ctr">
              <a:defRPr sz="2611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9660196" y="16663461"/>
            <a:ext cx="5715000" cy="1217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07594" tIns="153799" rIns="307594" bIns="153799" numCol="1" anchor="t" anchorCtr="0" compatLnSpc="1">
            <a:prstTxWarp prst="textNoShape">
              <a:avLst/>
            </a:prstTxWarp>
          </a:bodyPr>
          <a:lstStyle>
            <a:lvl1pPr algn="r">
              <a:defRPr sz="2611" smtClean="0"/>
            </a:lvl1pPr>
          </a:lstStyle>
          <a:p>
            <a:pPr>
              <a:defRPr/>
            </a:pPr>
            <a:fld id="{A1BC8B84-30B1-403C-A00D-1F1193C979F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708599" rtl="0" eaLnBrk="0" fontAlgn="base" hangingPunct="0">
        <a:spcBef>
          <a:spcPct val="0"/>
        </a:spcBef>
        <a:spcAft>
          <a:spcPct val="0"/>
        </a:spcAft>
        <a:defRPr sz="8223">
          <a:solidFill>
            <a:schemeClr val="tx2"/>
          </a:solidFill>
          <a:latin typeface="+mj-lt"/>
          <a:ea typeface="+mj-ea"/>
          <a:cs typeface="+mj-cs"/>
        </a:defRPr>
      </a:lvl1pPr>
      <a:lvl2pPr algn="ctr" defTabSz="1708599" rtl="0" eaLnBrk="0" fontAlgn="base" hangingPunct="0">
        <a:spcBef>
          <a:spcPct val="0"/>
        </a:spcBef>
        <a:spcAft>
          <a:spcPct val="0"/>
        </a:spcAft>
        <a:defRPr sz="8223">
          <a:solidFill>
            <a:schemeClr val="tx2"/>
          </a:solidFill>
          <a:latin typeface="Times New Roman"/>
        </a:defRPr>
      </a:lvl2pPr>
      <a:lvl3pPr algn="ctr" defTabSz="1708599" rtl="0" eaLnBrk="0" fontAlgn="base" hangingPunct="0">
        <a:spcBef>
          <a:spcPct val="0"/>
        </a:spcBef>
        <a:spcAft>
          <a:spcPct val="0"/>
        </a:spcAft>
        <a:defRPr sz="8223">
          <a:solidFill>
            <a:schemeClr val="tx2"/>
          </a:solidFill>
          <a:latin typeface="Times New Roman"/>
        </a:defRPr>
      </a:lvl3pPr>
      <a:lvl4pPr algn="ctr" defTabSz="1708599" rtl="0" eaLnBrk="0" fontAlgn="base" hangingPunct="0">
        <a:spcBef>
          <a:spcPct val="0"/>
        </a:spcBef>
        <a:spcAft>
          <a:spcPct val="0"/>
        </a:spcAft>
        <a:defRPr sz="8223">
          <a:solidFill>
            <a:schemeClr val="tx2"/>
          </a:solidFill>
          <a:latin typeface="Times New Roman"/>
        </a:defRPr>
      </a:lvl4pPr>
      <a:lvl5pPr algn="ctr" defTabSz="1708599" rtl="0" eaLnBrk="0" fontAlgn="base" hangingPunct="0">
        <a:spcBef>
          <a:spcPct val="0"/>
        </a:spcBef>
        <a:spcAft>
          <a:spcPct val="0"/>
        </a:spcAft>
        <a:defRPr sz="8223">
          <a:solidFill>
            <a:schemeClr val="tx2"/>
          </a:solidFill>
          <a:latin typeface="Times New Roman"/>
        </a:defRPr>
      </a:lvl5pPr>
      <a:lvl6pPr marL="254040" algn="ctr" defTabSz="1708599" rtl="0" eaLnBrk="0" fontAlgn="base" hangingPunct="0">
        <a:spcBef>
          <a:spcPct val="0"/>
        </a:spcBef>
        <a:spcAft>
          <a:spcPct val="0"/>
        </a:spcAft>
        <a:defRPr sz="8223">
          <a:solidFill>
            <a:schemeClr val="tx2"/>
          </a:solidFill>
          <a:latin typeface="Times New Roman"/>
        </a:defRPr>
      </a:lvl6pPr>
      <a:lvl7pPr marL="508082" algn="ctr" defTabSz="1708599" rtl="0" eaLnBrk="0" fontAlgn="base" hangingPunct="0">
        <a:spcBef>
          <a:spcPct val="0"/>
        </a:spcBef>
        <a:spcAft>
          <a:spcPct val="0"/>
        </a:spcAft>
        <a:defRPr sz="8223">
          <a:solidFill>
            <a:schemeClr val="tx2"/>
          </a:solidFill>
          <a:latin typeface="Times New Roman"/>
        </a:defRPr>
      </a:lvl7pPr>
      <a:lvl8pPr marL="762122" algn="ctr" defTabSz="1708599" rtl="0" eaLnBrk="0" fontAlgn="base" hangingPunct="0">
        <a:spcBef>
          <a:spcPct val="0"/>
        </a:spcBef>
        <a:spcAft>
          <a:spcPct val="0"/>
        </a:spcAft>
        <a:defRPr sz="8223">
          <a:solidFill>
            <a:schemeClr val="tx2"/>
          </a:solidFill>
          <a:latin typeface="Times New Roman"/>
        </a:defRPr>
      </a:lvl8pPr>
      <a:lvl9pPr marL="1016162" algn="ctr" defTabSz="1708599" rtl="0" eaLnBrk="0" fontAlgn="base" hangingPunct="0">
        <a:spcBef>
          <a:spcPct val="0"/>
        </a:spcBef>
        <a:spcAft>
          <a:spcPct val="0"/>
        </a:spcAft>
        <a:defRPr sz="8223">
          <a:solidFill>
            <a:schemeClr val="tx2"/>
          </a:solidFill>
          <a:latin typeface="Times New Roman"/>
        </a:defRPr>
      </a:lvl9pPr>
    </p:titleStyle>
    <p:bodyStyle>
      <a:lvl1pPr marL="639512" indent="-639512" algn="l" defTabSz="1708599" rtl="0" eaLnBrk="0" fontAlgn="base" hangingPunct="0">
        <a:spcBef>
          <a:spcPct val="20000"/>
        </a:spcBef>
        <a:spcAft>
          <a:spcPct val="0"/>
        </a:spcAft>
        <a:buChar char="•"/>
        <a:defRPr sz="5945">
          <a:solidFill>
            <a:schemeClr val="tx1"/>
          </a:solidFill>
          <a:latin typeface="+mn-lt"/>
          <a:ea typeface="+mn-ea"/>
          <a:cs typeface="+mn-cs"/>
        </a:defRPr>
      </a:lvl1pPr>
      <a:lvl2pPr marL="1387521" indent="-533662" algn="l" defTabSz="1708599" rtl="0" eaLnBrk="0" fontAlgn="base" hangingPunct="0">
        <a:spcBef>
          <a:spcPct val="20000"/>
        </a:spcBef>
        <a:spcAft>
          <a:spcPct val="0"/>
        </a:spcAft>
        <a:buChar char="–"/>
        <a:defRPr sz="5278">
          <a:solidFill>
            <a:schemeClr val="tx1"/>
          </a:solidFill>
          <a:latin typeface="+mn-lt"/>
        </a:defRPr>
      </a:lvl2pPr>
      <a:lvl3pPr marL="2135530" indent="-426929" algn="l" defTabSz="1708599" rtl="0" eaLnBrk="0" fontAlgn="base" hangingPunct="0">
        <a:spcBef>
          <a:spcPct val="20000"/>
        </a:spcBef>
        <a:spcAft>
          <a:spcPct val="0"/>
        </a:spcAft>
        <a:buChar char="•"/>
        <a:defRPr sz="4500">
          <a:solidFill>
            <a:schemeClr val="tx1"/>
          </a:solidFill>
          <a:latin typeface="+mn-lt"/>
        </a:defRPr>
      </a:lvl3pPr>
      <a:lvl4pPr marL="2992034" indent="-429577" algn="l" defTabSz="1708599" rtl="0" eaLnBrk="0" fontAlgn="base" hangingPunct="0">
        <a:spcBef>
          <a:spcPct val="20000"/>
        </a:spcBef>
        <a:spcAft>
          <a:spcPct val="0"/>
        </a:spcAft>
        <a:buChar char="–"/>
        <a:defRPr sz="3611">
          <a:solidFill>
            <a:schemeClr val="tx1"/>
          </a:solidFill>
          <a:latin typeface="+mn-lt"/>
        </a:defRPr>
      </a:lvl4pPr>
      <a:lvl5pPr marL="3845893" indent="-426929" algn="l" defTabSz="1708599" rtl="0" eaLnBrk="0" fontAlgn="base" hangingPunct="0">
        <a:spcBef>
          <a:spcPct val="20000"/>
        </a:spcBef>
        <a:spcAft>
          <a:spcPct val="0"/>
        </a:spcAft>
        <a:buChar char="»"/>
        <a:defRPr sz="3611">
          <a:solidFill>
            <a:schemeClr val="tx1"/>
          </a:solidFill>
          <a:latin typeface="+mn-lt"/>
        </a:defRPr>
      </a:lvl5pPr>
      <a:lvl6pPr marL="4099934" indent="-426929" algn="l" defTabSz="1708599" rtl="0" eaLnBrk="0" fontAlgn="base" hangingPunct="0">
        <a:spcBef>
          <a:spcPct val="20000"/>
        </a:spcBef>
        <a:spcAft>
          <a:spcPct val="0"/>
        </a:spcAft>
        <a:buChar char="»"/>
        <a:defRPr sz="3611">
          <a:solidFill>
            <a:schemeClr val="tx1"/>
          </a:solidFill>
          <a:latin typeface="+mn-lt"/>
        </a:defRPr>
      </a:lvl6pPr>
      <a:lvl7pPr marL="4353974" indent="-426929" algn="l" defTabSz="1708599" rtl="0" eaLnBrk="0" fontAlgn="base" hangingPunct="0">
        <a:spcBef>
          <a:spcPct val="20000"/>
        </a:spcBef>
        <a:spcAft>
          <a:spcPct val="0"/>
        </a:spcAft>
        <a:buChar char="»"/>
        <a:defRPr sz="3611">
          <a:solidFill>
            <a:schemeClr val="tx1"/>
          </a:solidFill>
          <a:latin typeface="+mn-lt"/>
        </a:defRPr>
      </a:lvl7pPr>
      <a:lvl8pPr marL="4608015" indent="-426929" algn="l" defTabSz="1708599" rtl="0" eaLnBrk="0" fontAlgn="base" hangingPunct="0">
        <a:spcBef>
          <a:spcPct val="20000"/>
        </a:spcBef>
        <a:spcAft>
          <a:spcPct val="0"/>
        </a:spcAft>
        <a:buChar char="»"/>
        <a:defRPr sz="3611">
          <a:solidFill>
            <a:schemeClr val="tx1"/>
          </a:solidFill>
          <a:latin typeface="+mn-lt"/>
        </a:defRPr>
      </a:lvl8pPr>
      <a:lvl9pPr marL="4862056" indent="-426929" algn="l" defTabSz="1708599" rtl="0" eaLnBrk="0" fontAlgn="base" hangingPunct="0">
        <a:spcBef>
          <a:spcPct val="20000"/>
        </a:spcBef>
        <a:spcAft>
          <a:spcPct val="0"/>
        </a:spcAft>
        <a:buChar char="»"/>
        <a:defRPr sz="3611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508082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040" algn="l" defTabSz="508082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2pPr>
      <a:lvl3pPr marL="508082" algn="l" defTabSz="508082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62122" algn="l" defTabSz="508082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16162" algn="l" defTabSz="508082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70204" algn="l" defTabSz="508082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524244" algn="l" defTabSz="508082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78284" algn="l" defTabSz="508082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032325" algn="l" defTabSz="508082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png"/><Relationship Id="rId13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jpeg"/><Relationship Id="rId9" Type="http://schemas.openxmlformats.org/officeDocument/2006/relationships/image" Target="../media/image7.jpeg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ight Arrow 127"/>
          <p:cNvSpPr/>
          <p:nvPr/>
        </p:nvSpPr>
        <p:spPr>
          <a:xfrm rot="5400000">
            <a:off x="16156312" y="14547022"/>
            <a:ext cx="219080" cy="152834"/>
          </a:xfrm>
          <a:prstGeom prst="rightArrow">
            <a:avLst/>
          </a:prstGeom>
          <a:solidFill>
            <a:srgbClr val="99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4"/>
          </a:p>
        </p:txBody>
      </p:sp>
      <p:sp>
        <p:nvSpPr>
          <p:cNvPr id="116" name="Right Arrow 115"/>
          <p:cNvSpPr/>
          <p:nvPr/>
        </p:nvSpPr>
        <p:spPr>
          <a:xfrm>
            <a:off x="13030200" y="12179070"/>
            <a:ext cx="253237" cy="152834"/>
          </a:xfrm>
          <a:prstGeom prst="rightArrow">
            <a:avLst/>
          </a:prstGeom>
          <a:solidFill>
            <a:srgbClr val="99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4"/>
          </a:p>
        </p:txBody>
      </p:sp>
      <p:sp>
        <p:nvSpPr>
          <p:cNvPr id="114" name="Right Arrow 113"/>
          <p:cNvSpPr/>
          <p:nvPr/>
        </p:nvSpPr>
        <p:spPr>
          <a:xfrm rot="10800000">
            <a:off x="13120506" y="14004951"/>
            <a:ext cx="219080" cy="152834"/>
          </a:xfrm>
          <a:prstGeom prst="rightArrow">
            <a:avLst/>
          </a:prstGeom>
          <a:solidFill>
            <a:srgbClr val="99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4"/>
          </a:p>
        </p:txBody>
      </p:sp>
      <p:sp>
        <p:nvSpPr>
          <p:cNvPr id="106" name="Right Arrow 105"/>
          <p:cNvSpPr/>
          <p:nvPr/>
        </p:nvSpPr>
        <p:spPr>
          <a:xfrm rot="5400000">
            <a:off x="10537412" y="11001314"/>
            <a:ext cx="219080" cy="152834"/>
          </a:xfrm>
          <a:prstGeom prst="rightArrow">
            <a:avLst/>
          </a:prstGeom>
          <a:solidFill>
            <a:srgbClr val="99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4"/>
          </a:p>
        </p:txBody>
      </p:sp>
      <p:sp>
        <p:nvSpPr>
          <p:cNvPr id="98" name="Right Arrow 97"/>
          <p:cNvSpPr/>
          <p:nvPr/>
        </p:nvSpPr>
        <p:spPr>
          <a:xfrm>
            <a:off x="14096999" y="5983619"/>
            <a:ext cx="204824" cy="152834"/>
          </a:xfrm>
          <a:prstGeom prst="rightArrow">
            <a:avLst/>
          </a:prstGeom>
          <a:solidFill>
            <a:srgbClr val="99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4"/>
          </a:p>
        </p:txBody>
      </p:sp>
      <p:sp>
        <p:nvSpPr>
          <p:cNvPr id="3077" name="Rectangle 211"/>
          <p:cNvSpPr>
            <a:spLocks noChangeArrowheads="1"/>
          </p:cNvSpPr>
          <p:nvPr/>
        </p:nvSpPr>
        <p:spPr bwMode="auto">
          <a:xfrm>
            <a:off x="23672567" y="1242661"/>
            <a:ext cx="1478880" cy="780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en-US" altLang="en-US" sz="1556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Abstract #</a:t>
            </a:r>
          </a:p>
          <a:p>
            <a:pPr algn="ctr"/>
            <a:r>
              <a:rPr lang="en-US" altLang="en-US" sz="1556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20980123</a:t>
            </a:r>
          </a:p>
        </p:txBody>
      </p:sp>
      <p:sp>
        <p:nvSpPr>
          <p:cNvPr id="51" name="Shape 11"/>
          <p:cNvSpPr/>
          <p:nvPr/>
        </p:nvSpPr>
        <p:spPr bwMode="auto">
          <a:xfrm>
            <a:off x="533400" y="455082"/>
            <a:ext cx="26365200" cy="1957917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ECE3"/>
              </a:gs>
            </a:gsLst>
            <a:lin ang="2328398"/>
          </a:gradFill>
          <a:ln w="28575">
            <a:solidFill>
              <a:srgbClr val="941100"/>
            </a:solidFill>
          </a:ln>
          <a:effectLst>
            <a:outerShdw blurRad="431800" dist="25400" dir="5400000" rotWithShape="0">
              <a:srgbClr val="000000">
                <a:alpha val="75000"/>
              </a:srgbClr>
            </a:outerShdw>
          </a:effectLst>
        </p:spPr>
        <p:txBody>
          <a:bodyPr lIns="0" tIns="0" rIns="0" bIns="0"/>
          <a:lstStyle/>
          <a:p>
            <a:pPr>
              <a:defRPr/>
            </a:pPr>
            <a:endParaRPr sz="793" dirty="0">
              <a:latin typeface="Avenir Medium" charset="0"/>
              <a:ea typeface="Avenir Medium" charset="0"/>
              <a:cs typeface="Avenir Medium" charset="0"/>
            </a:endParaRPr>
          </a:p>
        </p:txBody>
      </p:sp>
      <p:pic>
        <p:nvPicPr>
          <p:cNvPr id="3088" name="image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99924" y="660874"/>
            <a:ext cx="1745392" cy="1546333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9" name="Shape 15"/>
          <p:cNvSpPr>
            <a:spLocks noChangeArrowheads="1"/>
          </p:cNvSpPr>
          <p:nvPr/>
        </p:nvSpPr>
        <p:spPr bwMode="auto">
          <a:xfrm>
            <a:off x="17965761" y="735472"/>
            <a:ext cx="5831723" cy="553998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25399" rIns="25399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3000" dirty="0">
                <a:latin typeface="Avenir Medium" charset="0"/>
                <a:ea typeface="Avenir Medium" charset="0"/>
                <a:cs typeface="Avenir Medium" charset="0"/>
                <a:sym typeface="DIN Alternate Bold"/>
              </a:rPr>
              <a:t>Swetha Revanur and Keanu Spies</a:t>
            </a:r>
            <a:endParaRPr lang="en-US" altLang="en-US" sz="3000" dirty="0">
              <a:latin typeface="Avenir Medium" charset="0"/>
              <a:ea typeface="Avenir Medium" charset="0"/>
              <a:cs typeface="Avenir Medium" charset="0"/>
              <a:sym typeface="DIN Alternate Bold"/>
            </a:endParaRPr>
          </a:p>
        </p:txBody>
      </p:sp>
      <p:sp>
        <p:nvSpPr>
          <p:cNvPr id="3090" name="Shape 16"/>
          <p:cNvSpPr>
            <a:spLocks noChangeArrowheads="1"/>
          </p:cNvSpPr>
          <p:nvPr/>
        </p:nvSpPr>
        <p:spPr bwMode="auto">
          <a:xfrm>
            <a:off x="18460795" y="1239696"/>
            <a:ext cx="4716738" cy="46166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25399" rIns="25399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en-US" altLang="en-US" dirty="0">
                <a:solidFill>
                  <a:srgbClr val="929292"/>
                </a:solidFill>
                <a:latin typeface="Avenir Medium" charset="0"/>
                <a:ea typeface="Avenir Medium" charset="0"/>
                <a:cs typeface="Avenir Medium" charset="0"/>
                <a:sym typeface="DIN Alternate Bold"/>
              </a:rPr>
              <a:t>(srevanur, keanus) @ stanford.edu</a:t>
            </a:r>
            <a:endParaRPr lang="en-US" altLang="en-US" dirty="0">
              <a:solidFill>
                <a:srgbClr val="929292"/>
              </a:solidFill>
              <a:latin typeface="Avenir Medium" charset="0"/>
              <a:ea typeface="Avenir Medium" charset="0"/>
              <a:cs typeface="Avenir Medium" charset="0"/>
              <a:sym typeface="DIN Alternate Bold"/>
            </a:endParaRPr>
          </a:p>
        </p:txBody>
      </p:sp>
      <p:sp>
        <p:nvSpPr>
          <p:cNvPr id="3093" name="Shape 26"/>
          <p:cNvSpPr>
            <a:spLocks noChangeArrowheads="1"/>
          </p:cNvSpPr>
          <p:nvPr/>
        </p:nvSpPr>
        <p:spPr bwMode="auto">
          <a:xfrm>
            <a:off x="18116121" y="1793190"/>
            <a:ext cx="5681363" cy="273601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778" dirty="0">
                <a:latin typeface="Avenir Medium" charset="0"/>
                <a:ea typeface="Avenir Medium" charset="0"/>
                <a:cs typeface="Avenir Medium" charset="0"/>
                <a:sym typeface="DIN Alternate Bold"/>
              </a:rPr>
              <a:t>CS221: Artificial Intelligence: Principles and Techniques</a:t>
            </a:r>
            <a:endParaRPr lang="en-US" altLang="en-US" sz="1778" dirty="0">
              <a:latin typeface="Avenir Medium" charset="0"/>
              <a:ea typeface="Avenir Medium" charset="0"/>
              <a:cs typeface="Avenir Medium" charset="0"/>
              <a:sym typeface="DIN Alternate Bold"/>
            </a:endParaRPr>
          </a:p>
        </p:txBody>
      </p:sp>
      <p:sp>
        <p:nvSpPr>
          <p:cNvPr id="55" name="Shape 12 2" descr="Brown marble"/>
          <p:cNvSpPr/>
          <p:nvPr/>
        </p:nvSpPr>
        <p:spPr bwMode="auto">
          <a:xfrm>
            <a:off x="829458" y="647435"/>
            <a:ext cx="16515622" cy="1573197"/>
          </a:xfrm>
          <a:prstGeom prst="rect">
            <a:avLst/>
          </a:prstGeom>
          <a:ln w="12700">
            <a:miter lim="400000"/>
          </a:ln>
          <a:extLst/>
        </p:spPr>
        <p:txBody>
          <a:bodyPr wrap="square" lIns="16991" tIns="16991" rIns="16991" bIns="16991">
            <a:spAutoFit/>
          </a:bodyPr>
          <a:lstStyle/>
          <a:p>
            <a:pPr algn="ctr">
              <a:defRPr/>
            </a:pPr>
            <a:r>
              <a:rPr lang="en-US" altLang="en-US" sz="5000" dirty="0">
                <a:solidFill>
                  <a:srgbClr val="000000"/>
                </a:solidFill>
                <a:latin typeface="Avenir Medium" charset="0"/>
                <a:ea typeface="Avenir Medium" charset="0"/>
                <a:cs typeface="Avenir Medium" charset="0"/>
              </a:rPr>
              <a:t>A </a:t>
            </a:r>
            <a:r>
              <a:rPr lang="en-US" altLang="en-US" sz="5000" dirty="0" smtClean="0">
                <a:solidFill>
                  <a:srgbClr val="000000"/>
                </a:solidFill>
                <a:latin typeface="Avenir Medium" charset="0"/>
                <a:ea typeface="Avenir Medium" charset="0"/>
                <a:cs typeface="Avenir Medium" charset="0"/>
              </a:rPr>
              <a:t>Semi-Supervised </a:t>
            </a:r>
            <a:r>
              <a:rPr lang="en-US" altLang="en-US" sz="5000" smtClean="0">
                <a:solidFill>
                  <a:srgbClr val="000000"/>
                </a:solidFill>
                <a:latin typeface="Avenir Medium" charset="0"/>
                <a:ea typeface="Avenir Medium" charset="0"/>
                <a:cs typeface="Avenir Medium" charset="0"/>
              </a:rPr>
              <a:t>Deep Learning Framework </a:t>
            </a:r>
            <a:r>
              <a:rPr lang="en-US" altLang="en-US" sz="5000" dirty="0">
                <a:solidFill>
                  <a:srgbClr val="000000"/>
                </a:solidFill>
                <a:latin typeface="Avenir Medium" charset="0"/>
                <a:ea typeface="Avenir Medium" charset="0"/>
                <a:cs typeface="Avenir Medium" charset="0"/>
              </a:rPr>
              <a:t>for the Automated Detection of Online Human Trafficking</a:t>
            </a:r>
            <a:endParaRPr sz="5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Medium" charset="0"/>
              <a:ea typeface="Avenir Medium" charset="0"/>
              <a:cs typeface="Avenir Medium" charset="0"/>
              <a:sym typeface="DIN Alternate Bold"/>
            </a:endParaRPr>
          </a:p>
        </p:txBody>
      </p:sp>
      <p:sp>
        <p:nvSpPr>
          <p:cNvPr id="56" name="Text Box 162" descr="Brown marble"/>
          <p:cNvSpPr txBox="1">
            <a:spLocks noChangeArrowheads="1"/>
          </p:cNvSpPr>
          <p:nvPr/>
        </p:nvSpPr>
        <p:spPr bwMode="auto">
          <a:xfrm>
            <a:off x="8173398" y="2802856"/>
            <a:ext cx="11075533" cy="564322"/>
          </a:xfrm>
          <a:prstGeom prst="rect">
            <a:avLst/>
          </a:prstGeom>
          <a:solidFill>
            <a:srgbClr val="990000"/>
          </a:solidFill>
          <a:ln w="19050">
            <a:solidFill>
              <a:srgbClr val="990000"/>
            </a:solidFill>
            <a:miter lim="800000"/>
            <a:headEnd/>
            <a:tailEnd/>
          </a:ln>
          <a:effectLst>
            <a:outerShdw blurRad="190500" dir="5400000" algn="ctr" rotWithShape="0">
              <a:schemeClr val="tx1"/>
            </a:outerShdw>
          </a:effectLst>
        </p:spPr>
        <p:txBody>
          <a:bodyPr wrap="square" lIns="101600" tIns="76200" rIns="101600" bIns="7620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defRPr/>
            </a:pPr>
            <a:r>
              <a:rPr lang="en-US" altLang="en-US" sz="2667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Phase I: Feature Engineering and Unsupervised Filtering</a:t>
            </a:r>
            <a:endParaRPr lang="en-US" altLang="en-US" sz="2000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3" name="Text Box 162" descr="Brown marble"/>
          <p:cNvSpPr txBox="1">
            <a:spLocks noChangeArrowheads="1"/>
          </p:cNvSpPr>
          <p:nvPr/>
        </p:nvSpPr>
        <p:spPr bwMode="auto">
          <a:xfrm>
            <a:off x="19582546" y="9040387"/>
            <a:ext cx="7311042" cy="564322"/>
          </a:xfrm>
          <a:prstGeom prst="rect">
            <a:avLst/>
          </a:prstGeom>
          <a:solidFill>
            <a:srgbClr val="990000"/>
          </a:solidFill>
          <a:ln w="19050">
            <a:solidFill>
              <a:srgbClr val="990000"/>
            </a:solidFill>
            <a:miter lim="800000"/>
            <a:headEnd/>
            <a:tailEnd/>
          </a:ln>
          <a:effectLst>
            <a:outerShdw blurRad="190500" dir="5400000" algn="ctr" rotWithShape="0">
              <a:schemeClr val="tx1"/>
            </a:outerShdw>
          </a:effectLst>
        </p:spPr>
        <p:txBody>
          <a:bodyPr wrap="square" lIns="101600" tIns="76200" rIns="101600" bIns="7620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defRPr/>
            </a:pPr>
            <a:r>
              <a:rPr lang="en-US" altLang="en-US" sz="2667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Results</a:t>
            </a:r>
            <a:endParaRPr lang="en-US" altLang="en-US" sz="2000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0" name="Text Box 162" descr="Brown marble"/>
          <p:cNvSpPr txBox="1">
            <a:spLocks noChangeArrowheads="1"/>
          </p:cNvSpPr>
          <p:nvPr/>
        </p:nvSpPr>
        <p:spPr bwMode="auto">
          <a:xfrm>
            <a:off x="533400" y="2802855"/>
            <a:ext cx="7311042" cy="564322"/>
          </a:xfrm>
          <a:prstGeom prst="rect">
            <a:avLst/>
          </a:prstGeom>
          <a:solidFill>
            <a:srgbClr val="990000"/>
          </a:solidFill>
          <a:ln w="19050">
            <a:solidFill>
              <a:srgbClr val="990000"/>
            </a:solidFill>
            <a:miter lim="800000"/>
            <a:headEnd/>
            <a:tailEnd/>
          </a:ln>
          <a:effectLst>
            <a:outerShdw blurRad="190500" dir="5400000" algn="ctr" rotWithShape="0">
              <a:schemeClr val="tx1"/>
            </a:outerShdw>
          </a:effectLst>
        </p:spPr>
        <p:txBody>
          <a:bodyPr wrap="square" lIns="101600" tIns="76200" rIns="101600" bIns="7620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defRPr/>
            </a:pPr>
            <a:r>
              <a:rPr lang="en-US" altLang="en-US" sz="2667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Human Trafficking</a:t>
            </a:r>
            <a:endParaRPr lang="en-US" altLang="en-US" sz="2000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2" name="Rounded Rectangle 81"/>
          <p:cNvSpPr/>
          <p:nvPr/>
        </p:nvSpPr>
        <p:spPr bwMode="auto">
          <a:xfrm>
            <a:off x="529389" y="3555444"/>
            <a:ext cx="7311042" cy="4544858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24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Classified advertising has facilitated the vast majority of human trafficking in the United States. </a:t>
            </a:r>
            <a:r>
              <a:rPr lang="en-US" sz="24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The National Center for Missing and Exploited Children found that a whopping 73% of child trafficking reports occur via Backpage.com. 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24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24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24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24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808" y="5638800"/>
            <a:ext cx="3439592" cy="2156013"/>
          </a:xfrm>
          <a:prstGeom prst="rect">
            <a:avLst/>
          </a:prstGeom>
          <a:ln w="28575">
            <a:solidFill>
              <a:srgbClr val="920000"/>
            </a:solidFill>
          </a:ln>
        </p:spPr>
      </p:pic>
      <p:sp>
        <p:nvSpPr>
          <p:cNvPr id="87" name="Text Box 162" descr="Brown marble"/>
          <p:cNvSpPr txBox="1">
            <a:spLocks noChangeArrowheads="1"/>
          </p:cNvSpPr>
          <p:nvPr/>
        </p:nvSpPr>
        <p:spPr bwMode="auto">
          <a:xfrm>
            <a:off x="510938" y="8305800"/>
            <a:ext cx="7311042" cy="564322"/>
          </a:xfrm>
          <a:prstGeom prst="rect">
            <a:avLst/>
          </a:prstGeom>
          <a:solidFill>
            <a:srgbClr val="990000"/>
          </a:solidFill>
          <a:ln w="19050">
            <a:solidFill>
              <a:srgbClr val="990000"/>
            </a:solidFill>
            <a:miter lim="800000"/>
            <a:headEnd/>
            <a:tailEnd/>
          </a:ln>
          <a:effectLst>
            <a:outerShdw blurRad="190500" dir="5400000" algn="ctr" rotWithShape="0">
              <a:schemeClr val="tx1"/>
            </a:outerShdw>
          </a:effectLst>
        </p:spPr>
        <p:txBody>
          <a:bodyPr wrap="square" lIns="101600" tIns="76200" rIns="101600" bIns="7620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defRPr/>
            </a:pPr>
            <a:r>
              <a:rPr lang="en-US" altLang="en-US" sz="2667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Objectives</a:t>
            </a:r>
            <a:endParaRPr lang="en-US" altLang="en-US" sz="2000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8" name="Rounded Rectangle 87"/>
          <p:cNvSpPr/>
          <p:nvPr/>
        </p:nvSpPr>
        <p:spPr bwMode="auto">
          <a:xfrm>
            <a:off x="506927" y="9058389"/>
            <a:ext cx="7311042" cy="1909802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21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Design and develop </a:t>
            </a: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an unsupervised filtering technique to identify posts likely to be related to human trafficking.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Employ semi-supervised learning to build a more robust classifier.</a:t>
            </a:r>
          </a:p>
        </p:txBody>
      </p:sp>
      <p:sp>
        <p:nvSpPr>
          <p:cNvPr id="14" name="TextBox 13"/>
          <p:cNvSpPr txBox="1"/>
          <p:nvPr/>
        </p:nvSpPr>
        <p:spPr bwMode="auto">
          <a:xfrm>
            <a:off x="533400" y="5896372"/>
            <a:ext cx="3228004" cy="2257028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square" lIns="203200" tIns="203200" rIns="203200" bIns="203200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24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This is due to a lack </a:t>
            </a:r>
            <a:r>
              <a:rPr lang="en-US" sz="24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of robust models to identify trafficking-related classified ads. </a:t>
            </a:r>
          </a:p>
        </p:txBody>
      </p:sp>
      <p:sp>
        <p:nvSpPr>
          <p:cNvPr id="92" name="Text Box 162" descr="Brown marble"/>
          <p:cNvSpPr txBox="1">
            <a:spLocks noChangeArrowheads="1"/>
          </p:cNvSpPr>
          <p:nvPr/>
        </p:nvSpPr>
        <p:spPr bwMode="auto">
          <a:xfrm>
            <a:off x="529389" y="11170478"/>
            <a:ext cx="7311042" cy="564322"/>
          </a:xfrm>
          <a:prstGeom prst="rect">
            <a:avLst/>
          </a:prstGeom>
          <a:solidFill>
            <a:srgbClr val="990000"/>
          </a:solidFill>
          <a:ln w="19050">
            <a:solidFill>
              <a:srgbClr val="990000"/>
            </a:solidFill>
            <a:miter lim="800000"/>
            <a:headEnd/>
            <a:tailEnd/>
          </a:ln>
          <a:effectLst>
            <a:outerShdw blurRad="190500" dir="5400000" algn="ctr" rotWithShape="0">
              <a:schemeClr val="tx1"/>
            </a:outerShdw>
          </a:effectLst>
        </p:spPr>
        <p:txBody>
          <a:bodyPr wrap="square" lIns="101600" tIns="76200" rIns="101600" bIns="7620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defRPr/>
            </a:pPr>
            <a:r>
              <a:rPr lang="en-US" altLang="en-US" sz="2667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Preprocessing</a:t>
            </a:r>
            <a:endParaRPr lang="en-US" altLang="en-US" sz="2000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3" name="Rounded Rectangle 92"/>
          <p:cNvSpPr/>
          <p:nvPr/>
        </p:nvSpPr>
        <p:spPr bwMode="auto">
          <a:xfrm>
            <a:off x="525378" y="11937087"/>
            <a:ext cx="7311042" cy="6122313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 web 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crawler was built and deployed </a:t>
            </a: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to recursively 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collect </a:t>
            </a: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URLs for 2738 posts spanning 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7 categories (Dating, MenSeekMen, </a:t>
            </a:r>
            <a:r>
              <a:rPr lang="en-US" sz="1920" dirty="0" err="1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MenSeekWomen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920" dirty="0" err="1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WomenSeekWomen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920" dirty="0" err="1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WomenSeekMen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, Transgender</a:t>
            </a: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, and Massage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). </a:t>
            </a: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Using batch processing, the corresponding 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post's ID, original text, title, date, location, phone number, and category were parsed from the HTML</a:t>
            </a: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.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Posts 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are </a:t>
            </a: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informal 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and </a:t>
            </a: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unstructured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. To normalize and </a:t>
            </a: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extract </a:t>
            </a:r>
            <a:r>
              <a:rPr lang="en-US" sz="192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relevant textual data, preprocessing was </a:t>
            </a: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conducted: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Strip HTML tags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Casefolding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Expand contractions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Strip phone numbers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Strip punctuations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Removal of one-character-long words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Emoji tokenization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/>
            </a:pPr>
            <a:r>
              <a:rPr lang="en-US" sz="192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Stop word removal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92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4" name="Text Box 162" descr="Brown marble"/>
          <p:cNvSpPr txBox="1">
            <a:spLocks noChangeArrowheads="1"/>
          </p:cNvSpPr>
          <p:nvPr/>
        </p:nvSpPr>
        <p:spPr bwMode="auto">
          <a:xfrm>
            <a:off x="8177409" y="8758226"/>
            <a:ext cx="11075533" cy="564322"/>
          </a:xfrm>
          <a:prstGeom prst="rect">
            <a:avLst/>
          </a:prstGeom>
          <a:solidFill>
            <a:srgbClr val="990000"/>
          </a:solidFill>
          <a:ln w="19050">
            <a:solidFill>
              <a:srgbClr val="990000"/>
            </a:solidFill>
            <a:miter lim="800000"/>
            <a:headEnd/>
            <a:tailEnd/>
          </a:ln>
          <a:effectLst>
            <a:outerShdw blurRad="190500" dir="5400000" algn="ctr" rotWithShape="0">
              <a:schemeClr val="tx1"/>
            </a:outerShdw>
          </a:effectLst>
        </p:spPr>
        <p:txBody>
          <a:bodyPr wrap="square" lIns="101600" tIns="76200" rIns="101600" bIns="7620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defRPr/>
            </a:pPr>
            <a:r>
              <a:rPr lang="en-US" altLang="en-US" sz="2667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Phase II: Semi-Supervised Classification</a:t>
            </a:r>
            <a:endParaRPr lang="en-US" altLang="en-US" sz="2000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5" name="Rounded Rectangle 94"/>
          <p:cNvSpPr/>
          <p:nvPr/>
        </p:nvSpPr>
        <p:spPr bwMode="auto">
          <a:xfrm>
            <a:off x="8173398" y="3550112"/>
            <a:ext cx="5923602" cy="5019848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0"/>
              </a:spcAft>
            </a:pP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Medium" charset="0"/>
                <a:ea typeface="Avenir Medium" charset="0"/>
                <a:cs typeface="Avenir Medium" charset="0"/>
              </a:rPr>
              <a:t>A. Feature Engineering</a:t>
            </a:r>
          </a:p>
          <a:p>
            <a:pPr marL="160020" indent="-164592">
              <a:spcAft>
                <a:spcPts val="0"/>
              </a:spcAft>
              <a:buFont typeface="Arial" charset="0"/>
              <a:buChar char="•"/>
            </a:pPr>
            <a:r>
              <a:rPr lang="en-US" sz="145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Represent each post as a 19-dimensional binary feature vector:</a:t>
            </a:r>
            <a:r>
              <a:rPr lang="en-US" sz="28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 </a:t>
            </a:r>
            <a:endParaRPr lang="en-US" sz="28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6" name="Rounded Rectangle 95"/>
          <p:cNvSpPr/>
          <p:nvPr/>
        </p:nvSpPr>
        <p:spPr bwMode="auto">
          <a:xfrm>
            <a:off x="14301823" y="3550112"/>
            <a:ext cx="4947108" cy="5019848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600"/>
              </a:spcAft>
            </a:pP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Medium" charset="0"/>
                <a:ea typeface="Avenir Medium" charset="0"/>
                <a:cs typeface="Avenir Medium" charset="0"/>
              </a:rPr>
              <a:t>B. Unsupervised Filtering</a:t>
            </a:r>
            <a:endParaRPr lang="en-US" sz="21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We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obtain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1857 records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from our dataset by filtering out samples that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don’t possess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any of the binary features.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This is our filtered dataset.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6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6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6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6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6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793683"/>
              </p:ext>
            </p:extLst>
          </p:nvPr>
        </p:nvGraphicFramePr>
        <p:xfrm>
          <a:off x="8378221" y="4495800"/>
          <a:ext cx="5513955" cy="3843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610"/>
                <a:gridCol w="343134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chemeClr val="bg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Feature Group</a:t>
                      </a:r>
                      <a:endParaRPr lang="en-US" sz="1600" b="0" i="0" dirty="0">
                        <a:solidFill>
                          <a:schemeClr val="bg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chemeClr val="bg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Features</a:t>
                      </a:r>
                      <a:endParaRPr lang="en-US" sz="1600" b="0" i="0" dirty="0">
                        <a:solidFill>
                          <a:schemeClr val="bg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Language </a:t>
                      </a:r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Pattern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5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third-person</a:t>
                      </a:r>
                      <a:r>
                        <a:rPr lang="en-US" sz="135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 voice, first-person plural pronouns, Shannon entropy to assess text complexity, </a:t>
                      </a:r>
                      <a:r>
                        <a:rPr lang="en-US" sz="1350" b="0" i="1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n</a:t>
                      </a:r>
                      <a:r>
                        <a:rPr lang="en-US" sz="135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-grams with TF-IDF </a:t>
                      </a:r>
                      <a:r>
                        <a:rPr lang="en-US" sz="1350" b="0" i="1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(n</a:t>
                      </a:r>
                      <a:r>
                        <a:rPr lang="en-US" sz="135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 = 3</a:t>
                      </a:r>
                      <a:r>
                        <a:rPr lang="en-US" sz="1350" b="0" i="1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)</a:t>
                      </a:r>
                      <a:endParaRPr lang="en-US" sz="1350" b="0" i="1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Keywords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[young, fresh, new, new in town, new arrival, open minded,</a:t>
                      </a:r>
                      <a:r>
                        <a:rPr lang="en-US" sz="120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 </a:t>
                      </a:r>
                      <a:r>
                        <a:rPr lang="en-US" sz="12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petite, exotic, youthful, barely legal, virgin, tiny, incall, in call, new to the game, candy == 1]</a:t>
                      </a:r>
                      <a:endParaRPr lang="en-US" sz="12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Countries of Interest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5080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[</a:t>
                      </a:r>
                      <a:r>
                        <a:rPr lang="en-US" sz="13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china,</a:t>
                      </a:r>
                      <a:r>
                        <a:rPr lang="en-US" sz="130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 vietnam, korea, thailand, asian == 1]</a:t>
                      </a:r>
                      <a:endParaRPr lang="en-US" sz="1300" kern="1200" dirty="0" smtClean="0">
                        <a:solidFill>
                          <a:schemeClr val="dk1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Multiple</a:t>
                      </a:r>
                      <a:r>
                        <a:rPr lang="en-US" sz="160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 Victims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[girls, women,</a:t>
                      </a:r>
                      <a:r>
                        <a:rPr lang="en-US" sz="120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 </a:t>
                      </a:r>
                      <a:r>
                        <a:rPr lang="en-US" sz="12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men, boys, people, children, babes,</a:t>
                      </a:r>
                      <a:r>
                        <a:rPr lang="en-US" sz="120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 </a:t>
                      </a:r>
                      <a:r>
                        <a:rPr lang="en-US" sz="12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dolls, masseuses == 1]</a:t>
                      </a:r>
                      <a:endParaRPr lang="en-US" sz="12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Victim Weight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5080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[victim</a:t>
                      </a:r>
                      <a:r>
                        <a:rPr lang="en-US" sz="160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 weight 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≤</a:t>
                      </a:r>
                      <a:r>
                        <a:rPr lang="en-US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110]</a:t>
                      </a:r>
                      <a:endParaRPr lang="en-US" sz="1600" kern="1200" dirty="0" smtClean="0">
                        <a:solidFill>
                          <a:schemeClr val="dk1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Spa </a:t>
                      </a:r>
                      <a:r>
                        <a:rPr lang="en-US" sz="160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Reference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5080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[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spa,</a:t>
                      </a:r>
                      <a:r>
                        <a:rPr lang="en-US" sz="16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 massage</a:t>
                      </a:r>
                      <a:r>
                        <a:rPr lang="en-US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 == 1]</a:t>
                      </a:r>
                      <a:endParaRPr lang="en-US" sz="1600" kern="1200" dirty="0" smtClean="0">
                        <a:solidFill>
                          <a:schemeClr val="dk1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Presence of Emojis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5080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[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🌹,</a:t>
                      </a:r>
                      <a:r>
                        <a:rPr lang="en-US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 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🍒</a:t>
                      </a:r>
                      <a:r>
                        <a:rPr lang="en-US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, 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🌸</a:t>
                      </a:r>
                      <a:r>
                        <a:rPr lang="en-US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, 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💗</a:t>
                      </a:r>
                      <a:r>
                        <a:rPr lang="en-US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, 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✈️</a:t>
                      </a:r>
                      <a:r>
                        <a:rPr lang="en-US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, </a:t>
                      </a: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👑</a:t>
                      </a:r>
                      <a:r>
                        <a:rPr lang="en-US" sz="1600" kern="1200" baseline="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 == 1]</a:t>
                      </a:r>
                      <a:endParaRPr lang="en-US" sz="1600" kern="1200" dirty="0" smtClean="0">
                        <a:solidFill>
                          <a:schemeClr val="dk1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00" name="Rounded Rectangle 99"/>
          <p:cNvSpPr/>
          <p:nvPr/>
        </p:nvSpPr>
        <p:spPr bwMode="auto">
          <a:xfrm>
            <a:off x="8173398" y="9510814"/>
            <a:ext cx="4947108" cy="1461986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600"/>
              </a:spcAft>
            </a:pP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Medium" charset="0"/>
                <a:ea typeface="Avenir Medium" charset="0"/>
                <a:cs typeface="Avenir Medium" charset="0"/>
              </a:rPr>
              <a:t>A. Expert Labeling</a:t>
            </a:r>
            <a:endParaRPr lang="en-US" sz="21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Since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we lack ground truth for our data, we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rely on manual labels provided by experts.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Of the 1857 records, 300 were labeled.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5401" y="4953001"/>
            <a:ext cx="2460908" cy="1219200"/>
          </a:xfrm>
          <a:prstGeom prst="rect">
            <a:avLst/>
          </a:prstGeom>
          <a:ln w="28575">
            <a:solidFill>
              <a:srgbClr val="920000"/>
            </a:solidFill>
          </a:ln>
        </p:spPr>
      </p:pic>
      <p:sp>
        <p:nvSpPr>
          <p:cNvPr id="101" name="TextBox 100"/>
          <p:cNvSpPr txBox="1"/>
          <p:nvPr/>
        </p:nvSpPr>
        <p:spPr bwMode="auto">
          <a:xfrm>
            <a:off x="14316079" y="4753134"/>
            <a:ext cx="2295521" cy="3857466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square" lIns="203200" tIns="203200" rIns="203200" bIns="203200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To verify the fidelity of our filtering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we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apply the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t-SNE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transformation to create 2D projections of the filtered and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junk feature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vectors. We cluster these projections using </a:t>
            </a:r>
            <a:r>
              <a:rPr lang="en-US" sz="1600" i="1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K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-means </a:t>
            </a:r>
            <a:r>
              <a:rPr lang="en-US" sz="1600" i="1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(K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 = 2</a:t>
            </a:r>
            <a:r>
              <a:rPr lang="en-US" sz="1600" i="1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).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1527" y="6450689"/>
            <a:ext cx="2474781" cy="1855111"/>
          </a:xfrm>
          <a:prstGeom prst="rect">
            <a:avLst/>
          </a:prstGeom>
          <a:ln w="28575">
            <a:solidFill>
              <a:srgbClr val="920000"/>
            </a:solidFill>
          </a:ln>
        </p:spPr>
      </p:pic>
      <p:cxnSp>
        <p:nvCxnSpPr>
          <p:cNvPr id="20" name="Straight Connector 19"/>
          <p:cNvCxnSpPr/>
          <p:nvPr/>
        </p:nvCxnSpPr>
        <p:spPr bwMode="auto">
          <a:xfrm flipV="1">
            <a:off x="16965754" y="7460790"/>
            <a:ext cx="1703246" cy="23541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92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03" name="TextBox 102"/>
          <p:cNvSpPr txBox="1"/>
          <p:nvPr/>
        </p:nvSpPr>
        <p:spPr bwMode="auto">
          <a:xfrm>
            <a:off x="16906879" y="6705600"/>
            <a:ext cx="2295521" cy="595035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square" lIns="203200" tIns="203200" rIns="203200" bIns="2032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filtered</a:t>
            </a:r>
            <a:endParaRPr lang="en-US" sz="1200" i="1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4" name="TextBox 103"/>
          <p:cNvSpPr txBox="1"/>
          <p:nvPr/>
        </p:nvSpPr>
        <p:spPr bwMode="auto">
          <a:xfrm>
            <a:off x="17819769" y="7525769"/>
            <a:ext cx="820226" cy="595035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square" lIns="203200" tIns="203200" rIns="203200" bIns="20320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junk</a:t>
            </a:r>
            <a:endParaRPr lang="en-US" sz="1200" i="1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5" name="Rounded Rectangle 104"/>
          <p:cNvSpPr/>
          <p:nvPr/>
        </p:nvSpPr>
        <p:spPr bwMode="auto">
          <a:xfrm>
            <a:off x="8173398" y="11187270"/>
            <a:ext cx="4947108" cy="2126111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600"/>
              </a:spcAft>
            </a:pP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Medium" charset="0"/>
                <a:ea typeface="Avenir Medium" charset="0"/>
                <a:cs typeface="Avenir Medium" charset="0"/>
              </a:rPr>
              <a:t>B. Baseline and Oracle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The baseline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is a majority algorithm for post classification.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The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majority algorithm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classifies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all the examples in the testing set as the majority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class of the training set.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The oracle is manual labeling of the entire filtered dataset.</a:t>
            </a:r>
          </a:p>
        </p:txBody>
      </p:sp>
      <p:sp>
        <p:nvSpPr>
          <p:cNvPr id="112" name="Rounded Rectangle 111"/>
          <p:cNvSpPr/>
          <p:nvPr/>
        </p:nvSpPr>
        <p:spPr bwMode="auto">
          <a:xfrm>
            <a:off x="13283438" y="9506206"/>
            <a:ext cx="5966157" cy="1293752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solidFill>
              <a:srgbClr val="92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600"/>
              </a:spcAft>
            </a:pP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Medium" charset="0"/>
                <a:ea typeface="Avenir Medium" charset="0"/>
                <a:cs typeface="Avenir Medium" charset="0"/>
              </a:rPr>
              <a:t>Semi-Supervised Classification Task Definition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We have now reduced our task to a semi-supervised binary classification problem (semi-supervised due to the presence of both labeled and unlabeled data).</a:t>
            </a:r>
            <a:endParaRPr lang="en-US" sz="16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3" name="Rounded Rectangle 112"/>
          <p:cNvSpPr/>
          <p:nvPr/>
        </p:nvSpPr>
        <p:spPr bwMode="auto">
          <a:xfrm>
            <a:off x="8173398" y="13527851"/>
            <a:ext cx="4947108" cy="4531549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600"/>
              </a:spcAft>
            </a:pP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Medium" charset="0"/>
                <a:ea typeface="Avenir Medium" charset="0"/>
                <a:cs typeface="Avenir Medium" charset="0"/>
              </a:rPr>
              <a:t>D. Label Spreading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Label spreading is a semi-supervised graph inference algorithm. Each unlabeled node inherits a label diffused from its similar labeled neighbors. The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RBF kernel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will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produce a fully connected graph which is represented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as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 dense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matrix. The KNN kernel will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produce a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sparse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matrix which can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reduce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running times.</a:t>
            </a:r>
            <a:endParaRPr lang="en-US" sz="16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5" name="Rounded Rectangle 114"/>
          <p:cNvSpPr/>
          <p:nvPr/>
        </p:nvSpPr>
        <p:spPr bwMode="auto">
          <a:xfrm>
            <a:off x="13283437" y="14732979"/>
            <a:ext cx="5965493" cy="3326420"/>
          </a:xfrm>
          <a:prstGeom prst="roundRect">
            <a:avLst>
              <a:gd name="adj" fmla="val 6100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600"/>
              </a:spcAft>
            </a:pP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Medium" charset="0"/>
                <a:ea typeface="Avenir Medium" charset="0"/>
                <a:cs typeface="Avenir Medium" charset="0"/>
              </a:rPr>
              <a:t>E. Deep Ladder Networks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13252448" y="10995595"/>
            <a:ext cx="5996482" cy="3541747"/>
            <a:chOff x="13252448" y="11191733"/>
            <a:chExt cx="5996482" cy="3541747"/>
          </a:xfrm>
        </p:grpSpPr>
        <p:sp>
          <p:nvSpPr>
            <p:cNvPr id="117" name="Rounded Rectangle 116"/>
            <p:cNvSpPr/>
            <p:nvPr/>
          </p:nvSpPr>
          <p:spPr bwMode="auto">
            <a:xfrm>
              <a:off x="13282774" y="11191733"/>
              <a:ext cx="5966156" cy="3541747"/>
            </a:xfrm>
            <a:prstGeom prst="roundRect">
              <a:avLst>
                <a:gd name="adj" fmla="val 7969"/>
              </a:avLst>
            </a:prstGeom>
            <a:solidFill>
              <a:schemeClr val="bg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2100" dirty="0" smtClean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Medium" charset="0"/>
                  <a:ea typeface="Avenir Medium" charset="0"/>
                  <a:cs typeface="Avenir Medium" charset="0"/>
                </a:rPr>
                <a:t>C. Feature Extraction with Topic Modeling</a:t>
              </a:r>
            </a:p>
            <a:p>
              <a:pPr marL="342900" indent="-342900">
                <a:spcAft>
                  <a:spcPts val="600"/>
                </a:spcAft>
                <a:buFont typeface="Arial" charset="0"/>
                <a:buChar char="•"/>
              </a:pPr>
              <a:r>
                <a:rPr lang="en-US" sz="1600" dirty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Using Latent </a:t>
              </a:r>
              <a:r>
                <a:rPr lang="en-US" sz="1600" dirty="0" smtClean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Dirichlet </a:t>
              </a:r>
              <a:r>
                <a:rPr lang="en-US" sz="1600" dirty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Allocation (LDA) </a:t>
              </a:r>
              <a:r>
                <a:rPr lang="en-US" sz="1600" dirty="0" smtClean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topic modeling, we </a:t>
              </a:r>
              <a:r>
                <a:rPr lang="en-US" sz="1600" dirty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extract </a:t>
              </a:r>
              <a:r>
                <a:rPr lang="en-US" sz="1600" dirty="0" smtClean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7 of the most </a:t>
              </a:r>
              <a:r>
                <a:rPr lang="en-US" sz="1600" dirty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representative topics </a:t>
              </a:r>
              <a:r>
                <a:rPr lang="en-US" sz="1600" dirty="0" smtClean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in </a:t>
              </a:r>
              <a:r>
                <a:rPr lang="en-US" sz="1600" dirty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the filtered dataset. </a:t>
              </a:r>
              <a:r>
                <a:rPr lang="en-US" sz="1600" dirty="0" smtClean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LDA hyperparameters were tuned by evaluating the metrics proposed by Griffiths, Cao/Juan, and Arun. </a:t>
              </a:r>
            </a:p>
            <a:p>
              <a:pPr marL="342900" indent="-342900">
                <a:spcAft>
                  <a:spcPts val="600"/>
                </a:spcAft>
                <a:buFont typeface="Arial" charset="0"/>
                <a:buChar char="•"/>
              </a:pPr>
              <a:endPara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endParaRPr>
            </a:p>
            <a:p>
              <a:pPr marL="342900" indent="-342900">
                <a:spcAft>
                  <a:spcPts val="600"/>
                </a:spcAft>
                <a:buFont typeface="Arial" charset="0"/>
                <a:buChar char="•"/>
              </a:pPr>
              <a:endPara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73400" y="12801600"/>
              <a:ext cx="3065004" cy="1685752"/>
            </a:xfrm>
            <a:prstGeom prst="rect">
              <a:avLst/>
            </a:prstGeom>
            <a:ln w="28575">
              <a:solidFill>
                <a:srgbClr val="920000"/>
              </a:solidFill>
            </a:ln>
          </p:spPr>
        </p:pic>
        <p:sp>
          <p:nvSpPr>
            <p:cNvPr id="119" name="TextBox 118"/>
            <p:cNvSpPr txBox="1"/>
            <p:nvPr/>
          </p:nvSpPr>
          <p:spPr bwMode="auto">
            <a:xfrm>
              <a:off x="13252448" y="12783661"/>
              <a:ext cx="2602173" cy="188769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203200" tIns="203200" rIns="203200" bIns="203200" rtlCol="0">
              <a:spAutoFit/>
            </a:bodyPr>
            <a:lstStyle/>
            <a:p>
              <a:pPr marL="342900" indent="-342900">
                <a:spcAft>
                  <a:spcPts val="600"/>
                </a:spcAft>
                <a:buFont typeface="Arial" charset="0"/>
                <a:buChar char="•"/>
              </a:pPr>
              <a:r>
                <a:rPr lang="en-US" sz="1600" dirty="0">
                  <a:effectLst>
                    <a:outerShdw dir="2700000" algn="tl">
                      <a:srgbClr val="000000">
                        <a:alpha val="43137"/>
                      </a:srgbClr>
                    </a:outerShdw>
                  </a:effectLst>
                  <a:latin typeface="Avenir Book" charset="0"/>
                  <a:ea typeface="Avenir Book" charset="0"/>
                  <a:cs typeface="Avenir Book" charset="0"/>
                </a:rPr>
                <a:t>We generate a secondary 7-dimensional feature vector for each post from the document-topic distributions.</a:t>
              </a:r>
            </a:p>
          </p:txBody>
        </p:sp>
      </p:grpSp>
      <p:sp>
        <p:nvSpPr>
          <p:cNvPr id="124" name="Rounded Rectangle 123"/>
          <p:cNvSpPr/>
          <p:nvPr/>
        </p:nvSpPr>
        <p:spPr bwMode="auto">
          <a:xfrm>
            <a:off x="19588625" y="9779737"/>
            <a:ext cx="7314633" cy="6827364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8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We report the preliminary accuracies of the the various approaches when trained on a subset of the filtered dataset: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8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8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8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8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8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5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8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8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We observe that our TensorFlow implementation of Deep Ladder Networks achieves the highest accuracy. On the left, is a Backpage post correctly classified as human trafficking. On the right is a post correctly classified as a consensual activity.</a:t>
            </a:r>
            <a:endParaRPr lang="en-US" sz="16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endParaRPr lang="en-US" sz="1600" dirty="0" smtClean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122" name="Table 1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563760"/>
              </p:ext>
            </p:extLst>
          </p:nvPr>
        </p:nvGraphicFramePr>
        <p:xfrm>
          <a:off x="19935709" y="10591800"/>
          <a:ext cx="660471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1215"/>
                <a:gridCol w="1151720"/>
                <a:gridCol w="850789"/>
                <a:gridCol w="116099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chemeClr val="bg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Approach</a:t>
                      </a:r>
                      <a:endParaRPr lang="en-US" sz="1600" b="0" i="0" dirty="0">
                        <a:solidFill>
                          <a:schemeClr val="bg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chemeClr val="bg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Precision</a:t>
                      </a:r>
                      <a:endParaRPr lang="en-US" sz="1600" b="0" i="0" dirty="0">
                        <a:solidFill>
                          <a:schemeClr val="bg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chemeClr val="bg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Recall</a:t>
                      </a:r>
                      <a:endParaRPr lang="en-US" sz="1600" b="0" i="0" dirty="0">
                        <a:solidFill>
                          <a:schemeClr val="bg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chemeClr val="bg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Accuracy</a:t>
                      </a:r>
                      <a:endParaRPr lang="en-US" sz="1600" b="0" i="0" dirty="0">
                        <a:solidFill>
                          <a:schemeClr val="bg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Baseline Majority Algorithm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1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---</a:t>
                      </a:r>
                      <a:endParaRPr lang="en-US" sz="1600" b="0" i="1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1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---</a:t>
                      </a:r>
                      <a:endParaRPr lang="en-US" sz="1600" b="0" i="1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1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56.667%</a:t>
                      </a:r>
                      <a:endParaRPr lang="en-US" sz="1600" b="0" i="1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Oracle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5080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100%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100%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100%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Label Spreading (RBF)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5080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64%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5080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64%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5080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63%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50808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Label Spreading (KNN)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70%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68%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67%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Deep Ladder</a:t>
                      </a:r>
                      <a:r>
                        <a:rPr lang="en-US" sz="1600" b="0" i="0" baseline="0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 Networks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1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---</a:t>
                      </a:r>
                      <a:endParaRPr lang="en-US" sz="1600" b="0" i="1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1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---</a:t>
                      </a:r>
                      <a:endParaRPr lang="en-US" sz="1600" b="0" i="1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1" dirty="0" smtClean="0">
                          <a:solidFill>
                            <a:schemeClr val="tx1"/>
                          </a:solidFill>
                          <a:latin typeface="Avenir Book" charset="0"/>
                          <a:ea typeface="Avenir Book" charset="0"/>
                          <a:cs typeface="Avenir Book" charset="0"/>
                        </a:rPr>
                        <a:t>80%</a:t>
                      </a:r>
                      <a:endParaRPr lang="en-US" sz="1600" b="0" i="1" dirty="0">
                        <a:solidFill>
                          <a:schemeClr val="tx1"/>
                        </a:solidFill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pic>
        <p:nvPicPr>
          <p:cNvPr id="40" name="Picture 3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915" y="15910057"/>
            <a:ext cx="1997631" cy="1792662"/>
          </a:xfrm>
          <a:prstGeom prst="rect">
            <a:avLst/>
          </a:prstGeom>
          <a:ln w="28575">
            <a:solidFill>
              <a:srgbClr val="920000"/>
            </a:solidFill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497" y="15910057"/>
            <a:ext cx="2014802" cy="1768343"/>
          </a:xfrm>
          <a:prstGeom prst="rect">
            <a:avLst/>
          </a:prstGeom>
          <a:ln w="28575">
            <a:solidFill>
              <a:srgbClr val="920000"/>
            </a:solidFill>
          </a:ln>
        </p:spPr>
      </p:pic>
      <p:sp>
        <p:nvSpPr>
          <p:cNvPr id="132" name="Text Box 162" descr="Brown marble"/>
          <p:cNvSpPr txBox="1">
            <a:spLocks noChangeArrowheads="1"/>
          </p:cNvSpPr>
          <p:nvPr/>
        </p:nvSpPr>
        <p:spPr bwMode="auto">
          <a:xfrm>
            <a:off x="19577887" y="2802855"/>
            <a:ext cx="7311042" cy="564322"/>
          </a:xfrm>
          <a:prstGeom prst="rect">
            <a:avLst/>
          </a:prstGeom>
          <a:solidFill>
            <a:srgbClr val="990000"/>
          </a:solidFill>
          <a:ln w="19050">
            <a:solidFill>
              <a:srgbClr val="990000"/>
            </a:solidFill>
            <a:miter lim="800000"/>
            <a:headEnd/>
            <a:tailEnd/>
          </a:ln>
          <a:effectLst>
            <a:outerShdw blurRad="190500" dir="5400000" algn="ctr" rotWithShape="0">
              <a:schemeClr val="tx1"/>
            </a:outerShdw>
          </a:effectLst>
        </p:spPr>
        <p:txBody>
          <a:bodyPr wrap="square" lIns="101600" tIns="76200" rIns="101600" bIns="7620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defRPr/>
            </a:pPr>
            <a:r>
              <a:rPr lang="en-US" altLang="en-US" sz="2667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Phase II cont’d.</a:t>
            </a:r>
            <a:endParaRPr lang="en-US" altLang="en-US" sz="2000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3" name="Rounded Rectangle 132"/>
          <p:cNvSpPr/>
          <p:nvPr/>
        </p:nvSpPr>
        <p:spPr bwMode="auto">
          <a:xfrm>
            <a:off x="19577887" y="3574393"/>
            <a:ext cx="7320713" cy="5242167"/>
          </a:xfrm>
          <a:prstGeom prst="roundRect">
            <a:avLst>
              <a:gd name="adj" fmla="val 6100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spcAft>
                <a:spcPts val="600"/>
              </a:spcAft>
            </a:pPr>
            <a:r>
              <a:rPr lang="en-US" sz="21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Medium" charset="0"/>
                <a:ea typeface="Avenir Medium" charset="0"/>
                <a:cs typeface="Avenir Medium" charset="0"/>
              </a:rPr>
              <a:t>E. Deep Ladder Networks cont’d.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80070" y="15329428"/>
            <a:ext cx="3330020" cy="2403896"/>
          </a:xfrm>
          <a:prstGeom prst="rect">
            <a:avLst/>
          </a:prstGeom>
          <a:ln w="28575">
            <a:solidFill>
              <a:srgbClr val="920000"/>
            </a:solidFill>
          </a:ln>
        </p:spPr>
      </p:pic>
      <p:sp>
        <p:nvSpPr>
          <p:cNvPr id="135" name="TextBox 134"/>
          <p:cNvSpPr txBox="1"/>
          <p:nvPr/>
        </p:nvSpPr>
        <p:spPr bwMode="auto">
          <a:xfrm>
            <a:off x="13246790" y="15011400"/>
            <a:ext cx="2374209" cy="2872581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square" lIns="203200" tIns="203200" rIns="203200" bIns="203200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Ladder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networks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apply deep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neural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networks to simultaneously </a:t>
            </a:r>
            <a:r>
              <a:rPr lang="en-US" sz="16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minimize the sum of supervised and unsupervised cost functions by </a:t>
            </a:r>
            <a:r>
              <a:rPr lang="en-US" sz="16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backpropagation during training.</a:t>
            </a:r>
            <a:endParaRPr lang="en-US" sz="16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836358" y="4128551"/>
            <a:ext cx="6786423" cy="4405849"/>
          </a:xfrm>
          <a:prstGeom prst="rect">
            <a:avLst/>
          </a:prstGeom>
          <a:ln w="28575">
            <a:solidFill>
              <a:srgbClr val="920000"/>
            </a:solidFill>
          </a:ln>
        </p:spPr>
      </p:pic>
      <p:sp>
        <p:nvSpPr>
          <p:cNvPr id="137" name="Text Box 162" descr="Brown marble"/>
          <p:cNvSpPr txBox="1">
            <a:spLocks noChangeArrowheads="1"/>
          </p:cNvSpPr>
          <p:nvPr/>
        </p:nvSpPr>
        <p:spPr bwMode="auto">
          <a:xfrm>
            <a:off x="19590420" y="16830927"/>
            <a:ext cx="7311042" cy="564322"/>
          </a:xfrm>
          <a:prstGeom prst="rect">
            <a:avLst/>
          </a:prstGeom>
          <a:solidFill>
            <a:srgbClr val="990000"/>
          </a:solidFill>
          <a:ln w="19050">
            <a:solidFill>
              <a:srgbClr val="990000"/>
            </a:solidFill>
            <a:miter lim="800000"/>
            <a:headEnd/>
            <a:tailEnd/>
          </a:ln>
          <a:effectLst>
            <a:outerShdw blurRad="190500" dir="5400000" algn="ctr" rotWithShape="0">
              <a:schemeClr val="tx1"/>
            </a:outerShdw>
          </a:effectLst>
        </p:spPr>
        <p:txBody>
          <a:bodyPr wrap="square" lIns="101600" tIns="76200" rIns="101600" bIns="7620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defRPr/>
            </a:pPr>
            <a:r>
              <a:rPr lang="en-US" altLang="en-US" sz="2667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Selected References</a:t>
            </a:r>
            <a:endParaRPr lang="en-US" altLang="en-US" sz="2000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8" name="Rounded Rectangle 137"/>
          <p:cNvSpPr/>
          <p:nvPr/>
        </p:nvSpPr>
        <p:spPr bwMode="auto">
          <a:xfrm>
            <a:off x="19587558" y="17491255"/>
            <a:ext cx="7311042" cy="568144"/>
          </a:xfrm>
          <a:prstGeom prst="roundRect">
            <a:avLst>
              <a:gd name="adj" fmla="val 7969"/>
            </a:avLst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2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Alvari et </a:t>
            </a:r>
            <a:r>
              <a:rPr lang="en-US" sz="12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al., A Non-Parametric Learning Approach to Identify Online Human </a:t>
            </a:r>
            <a:r>
              <a:rPr lang="en-US" sz="12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Trafficking</a:t>
            </a:r>
          </a:p>
          <a:p>
            <a:pPr marL="342900" indent="-342900">
              <a:spcAft>
                <a:spcPts val="600"/>
              </a:spcAft>
              <a:buFont typeface="Arial" charset="0"/>
              <a:buChar char="•"/>
            </a:pPr>
            <a:r>
              <a:rPr lang="en-US" sz="12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Rasmus et </a:t>
            </a:r>
            <a:r>
              <a:rPr lang="en-US" sz="1200" dirty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al., Semi-Supervised Learning with Ladder </a:t>
            </a:r>
            <a:r>
              <a:rPr lang="en-US" sz="1200" dirty="0" smtClean="0">
                <a:effectLst>
                  <a:outerShdw dir="2700000" algn="tl">
                    <a:srgbClr val="000000">
                      <a:alpha val="43137"/>
                    </a:srgbClr>
                  </a:outerShdw>
                </a:effectLst>
                <a:latin typeface="Avenir Book" charset="0"/>
                <a:ea typeface="Avenir Book" charset="0"/>
                <a:cs typeface="Avenir Book" charset="0"/>
              </a:rPr>
              <a:t>Networks</a:t>
            </a:r>
            <a:endParaRPr lang="en-US" sz="1200" dirty="0">
              <a:effectLst>
                <a:outerShdw dir="2700000" algn="tl">
                  <a:srgbClr val="000000">
                    <a:alpha val="43137"/>
                  </a:srgb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9474" y="14291214"/>
            <a:ext cx="3087382" cy="2156476"/>
          </a:xfrm>
          <a:prstGeom prst="rect">
            <a:avLst/>
          </a:prstGeom>
          <a:ln w="28575">
            <a:solidFill>
              <a:srgbClr val="920000"/>
            </a:solidFill>
          </a:ln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5828" y="14291214"/>
            <a:ext cx="3208192" cy="2129732"/>
          </a:xfrm>
          <a:prstGeom prst="rect">
            <a:avLst/>
          </a:prstGeom>
          <a:ln w="28575">
            <a:solidFill>
              <a:srgbClr val="92000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/>
          </a:defRPr>
        </a:defPPr>
      </a:lstStyle>
    </a:lnDef>
    <a:txDef>
      <a:spPr bwMode="auto">
        <a:solidFill>
          <a:schemeClr val="bg1"/>
        </a:solidFill>
        <a:ln w="19050">
          <a:solidFill>
            <a:srgbClr val="990000"/>
          </a:solidFill>
          <a:miter lim="800000"/>
          <a:headEnd/>
          <a:tailEnd/>
        </a:ln>
      </a:spPr>
      <a:bodyPr lIns="203200" tIns="203200" rIns="203200" bIns="203200">
        <a:spAutoFit/>
      </a:bodyPr>
      <a:lstStyle>
        <a:defPPr algn="just">
          <a:defRPr sz="1667" dirty="0">
            <a:latin typeface="DIN Alternate Bold"/>
            <a:cs typeface="Arial" panose="020B0604020202020204" pitchFamily="34" charset="0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32247</TotalTime>
  <Words>858</Words>
  <Application>Microsoft Macintosh PowerPoint</Application>
  <PresentationFormat>Custom</PresentationFormat>
  <Paragraphs>108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Avenir Book</vt:lpstr>
      <vt:lpstr>Avenir Medium</vt:lpstr>
      <vt:lpstr>DIN Alternate Bold</vt:lpstr>
      <vt:lpstr>Times New Roman</vt:lpstr>
      <vt:lpstr>Arial</vt:lpstr>
      <vt:lpstr>Default Design</vt:lpstr>
      <vt:lpstr>PowerPoint Presentation</vt:lpstr>
    </vt:vector>
  </TitlesOfParts>
  <Company>Biotech Productions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48x36  poster template</dc:title>
  <dc:creator>Kim Payne</dc:creator>
  <dc:description>Call if we can help   650-369-4541_x000d_
_x000d_
(c) Biotech Productions 2007</dc:description>
  <cp:lastModifiedBy>Swetha Revanur</cp:lastModifiedBy>
  <cp:revision>843</cp:revision>
  <cp:lastPrinted>2017-12-05T02:19:40Z</cp:lastPrinted>
  <dcterms:created xsi:type="dcterms:W3CDTF">2000-02-09T15:01:13Z</dcterms:created>
  <dcterms:modified xsi:type="dcterms:W3CDTF">2017-12-05T02:20:23Z</dcterms:modified>
</cp:coreProperties>
</file>